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0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32" r:id="rId97"/>
    <p:sldId id="333" r:id="rId98"/>
    <p:sldId id="334" r:id="rId99"/>
    <p:sldId id="335" r:id="rId100"/>
    <p:sldId id="336" r:id="rId10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53825F51-EAD9-4553-AC84-08B6A24F7C5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Linguaggi" id="{2732C7FA-5A4D-4C46-BEF0-54AE5BA910DB}">
          <p14:sldIdLst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Strumenti di Lavoro" id="{75354D28-065F-438D-8BD7-CBE1BFFBF5DF}">
          <p14:sldIdLst>
            <p14:sldId id="299"/>
          </p14:sldIdLst>
        </p14:section>
        <p14:section name="C#" id="{4D88311D-794F-4C7A-A278-FF2BBBA9D5ED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32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866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124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91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5"/>
            <a:ext cx="1622755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1" y="362396"/>
            <a:ext cx="9144000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50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2089595"/>
            <a:ext cx="9144000" cy="886344"/>
          </a:xfrm>
        </p:spPr>
        <p:txBody>
          <a:bodyPr>
            <a:normAutofit/>
          </a:bodyPr>
          <a:lstStyle>
            <a:lvl1pPr marL="0" indent="0" algn="l">
              <a:buNone/>
              <a:defRPr sz="2101">
                <a:solidFill>
                  <a:schemeClr val="accent1"/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>
                <a:solidFill>
                  <a:srgbClr val="000000"/>
                </a:solidFill>
              </a:rPr>
              <a:pPr/>
              <a:t>11/15/2015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>
                <a:solidFill>
                  <a:srgbClr val="000000"/>
                </a:solidFill>
              </a:rPr>
              <a:pPr/>
              <a:t>‹N›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23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>
                <a:solidFill>
                  <a:srgbClr val="000000"/>
                </a:solidFill>
              </a:rPr>
              <a:pPr/>
              <a:t>11/15/2015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>
                <a:solidFill>
                  <a:srgbClr val="000000"/>
                </a:solidFill>
              </a:rPr>
              <a:pPr/>
              <a:t>‹N›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1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755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8"/>
            <a:ext cx="12192000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1" y="1932520"/>
            <a:ext cx="9144000" cy="2105367"/>
          </a:xfrm>
        </p:spPr>
        <p:txBody>
          <a:bodyPr anchor="b">
            <a:normAutofit/>
          </a:bodyPr>
          <a:lstStyle>
            <a:lvl1pPr algn="l">
              <a:defRPr sz="4501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4084266"/>
            <a:ext cx="9144000" cy="933297"/>
          </a:xfrm>
        </p:spPr>
        <p:txBody>
          <a:bodyPr anchor="t">
            <a:normAutofit/>
          </a:bodyPr>
          <a:lstStyle>
            <a:lvl1pPr marL="0" indent="0">
              <a:buNone/>
              <a:defRPr sz="2101">
                <a:solidFill>
                  <a:schemeClr val="accent1"/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>
                <a:solidFill>
                  <a:srgbClr val="000000"/>
                </a:solidFill>
              </a:rPr>
              <a:pPr/>
              <a:t>11/15/2015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>
                <a:solidFill>
                  <a:srgbClr val="000000"/>
                </a:solidFill>
              </a:rPr>
              <a:pPr/>
              <a:t>‹N›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600200"/>
            <a:ext cx="4876800" cy="45720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600200"/>
            <a:ext cx="4876800" cy="45720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>
                <a:solidFill>
                  <a:srgbClr val="000000"/>
                </a:solidFill>
              </a:rPr>
              <a:pPr/>
              <a:t>11/15/2015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>
                <a:solidFill>
                  <a:srgbClr val="000000"/>
                </a:solidFill>
              </a:rPr>
              <a:pPr/>
              <a:t>‹N›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8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596573"/>
            <a:ext cx="487680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101" b="0">
                <a:solidFill>
                  <a:schemeClr val="accent1"/>
                </a:solidFill>
              </a:defRPr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2413002"/>
            <a:ext cx="4876800" cy="3759199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596573"/>
            <a:ext cx="487680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101" b="0">
                <a:solidFill>
                  <a:schemeClr val="accent1"/>
                </a:solidFill>
              </a:defRPr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2413002"/>
            <a:ext cx="4876800" cy="3759199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>
                <a:solidFill>
                  <a:srgbClr val="000000"/>
                </a:solidFill>
              </a:rPr>
              <a:pPr/>
              <a:t>11/15/2015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>
                <a:solidFill>
                  <a:srgbClr val="000000"/>
                </a:solidFill>
              </a:rPr>
              <a:pPr/>
              <a:t>‹N›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3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>
                <a:solidFill>
                  <a:srgbClr val="000000"/>
                </a:solidFill>
              </a:rPr>
              <a:pPr/>
              <a:t>11/15/2015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>
                <a:solidFill>
                  <a:srgbClr val="000000"/>
                </a:solidFill>
              </a:rPr>
              <a:pPr/>
              <a:t>‹N›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96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8"/>
            <a:ext cx="12192000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>
                <a:solidFill>
                  <a:srgbClr val="000000"/>
                </a:solidFill>
              </a:rPr>
              <a:pPr/>
              <a:t>11/15/2015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>
                <a:solidFill>
                  <a:srgbClr val="000000"/>
                </a:solidFill>
              </a:rPr>
              <a:pPr/>
              <a:t>‹N›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5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2701" b="1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1" y="1600200"/>
            <a:ext cx="6096000" cy="45720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1600202"/>
            <a:ext cx="3454400" cy="4571999"/>
          </a:xfrm>
        </p:spPr>
        <p:txBody>
          <a:bodyPr>
            <a:normAutofit/>
          </a:bodyPr>
          <a:lstStyle>
            <a:lvl1pPr marL="0" indent="0">
              <a:buNone/>
              <a:defRPr sz="2101">
                <a:solidFill>
                  <a:schemeClr val="accent1"/>
                </a:solidFill>
              </a:defRPr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>
                <a:solidFill>
                  <a:srgbClr val="000000"/>
                </a:solidFill>
              </a:rPr>
              <a:pPr/>
              <a:t>11/15/2015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>
                <a:solidFill>
                  <a:srgbClr val="000000"/>
                </a:solidFill>
              </a:rPr>
              <a:pPr/>
              <a:t>‹N›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7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023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2701" b="1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5" y="1600200"/>
            <a:ext cx="6705596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0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0" y="1600200"/>
            <a:ext cx="2844800" cy="3759200"/>
          </a:xfrm>
        </p:spPr>
        <p:txBody>
          <a:bodyPr anchor="b">
            <a:normAutofit/>
          </a:bodyPr>
          <a:lstStyle>
            <a:lvl1pPr marL="0" indent="0">
              <a:buNone/>
              <a:defRPr sz="2101">
                <a:solidFill>
                  <a:schemeClr val="accent1"/>
                </a:solidFill>
              </a:defRPr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>
                <a:solidFill>
                  <a:srgbClr val="000000"/>
                </a:solidFill>
              </a:rPr>
              <a:pPr/>
              <a:t>11/15/2015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>
                <a:solidFill>
                  <a:srgbClr val="000000"/>
                </a:solidFill>
              </a:rPr>
              <a:pPr/>
              <a:t>‹N›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51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>
                <a:solidFill>
                  <a:srgbClr val="000000"/>
                </a:solidFill>
              </a:rPr>
              <a:pPr/>
              <a:t>11/15/2015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>
                <a:solidFill>
                  <a:srgbClr val="000000"/>
                </a:solidFill>
              </a:rPr>
              <a:pPr/>
              <a:t>‹N›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69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5642" y="233797"/>
            <a:ext cx="1063300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9"/>
            <a:ext cx="12192000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3600" y="1150516"/>
            <a:ext cx="1828800" cy="5021685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1150516"/>
            <a:ext cx="8229600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>
                <a:solidFill>
                  <a:srgbClr val="000000"/>
                </a:solidFill>
              </a:rPr>
              <a:pPr/>
              <a:t>11/15/2015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>
                <a:solidFill>
                  <a:srgbClr val="000000"/>
                </a:solidFill>
              </a:rPr>
              <a:pPr/>
              <a:t>‹N›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798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85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760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48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42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2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86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D11D-271B-4B8C-8BD5-ADFDCBBE5F5B}" type="datetimeFigureOut">
              <a:rPr lang="it-IT" smtClean="0"/>
              <a:t>15/11/2015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693C7-1462-410D-9D46-F7C3C161D6F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30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8"/>
            <a:ext cx="12192000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2" y="800553"/>
            <a:ext cx="1063300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/>
              <a:endParaRPr sz="1800">
                <a:solidFill>
                  <a:prstClr val="white"/>
                </a:solidFill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1" y="6448425"/>
            <a:ext cx="829056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defTabSz="1218987"/>
            <a:endParaRPr lang="it-IT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975360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600200"/>
            <a:ext cx="975360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0400" y="6448425"/>
            <a:ext cx="142240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defTabSz="1218987"/>
            <a:fld id="{D29E8617-6EA8-4B97-A5E8-E18E98765EE2}" type="datetime1">
              <a:rPr lang="en-US" smtClean="0">
                <a:solidFill>
                  <a:srgbClr val="000000"/>
                </a:solidFill>
              </a:rPr>
              <a:pPr defTabSz="1218987"/>
              <a:t>11/15/2015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448425"/>
            <a:ext cx="81280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defTabSz="1218987"/>
            <a:fld id="{34C99D79-8A4B-4031-B1E0-AF26F8EDF2BC}" type="slidenum">
              <a:rPr lang="it-IT" smtClean="0">
                <a:solidFill>
                  <a:srgbClr val="000000"/>
                </a:solidFill>
              </a:rPr>
              <a:pPr defTabSz="1218987"/>
              <a:t>‹N›</a:t>
            </a:fld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4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84" rtl="0" eaLnBrk="1" latinLnBrk="0" hangingPunct="1">
        <a:spcBef>
          <a:spcPct val="0"/>
        </a:spcBef>
        <a:buNone/>
        <a:defRPr sz="2701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21" indent="-228621" algn="l" defTabSz="914484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Font typeface="Arial" pitchFamily="34" charset="0"/>
        <a:buChar char="•"/>
        <a:defRPr sz="2101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66980" indent="-228621" algn="l" defTabSz="914484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Arial" pitchFamily="34" charset="0"/>
        <a:buChar char="–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05339" indent="-228621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5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243698" indent="-228621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5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582057" indent="-228621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5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1920416" indent="-228621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58775" indent="-228621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97134" indent="-228621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35493" indent="-228621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salvatore.sorrentino@live.com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www.google.it/url?sa=i&amp;rct=j&amp;q=&amp;esrc=s&amp;frm=1&amp;source=images&amp;cd=&amp;cad=rja&amp;docid=gM07xAvBLoefTM&amp;tbnid=dt5KuzTRgiOLlM:&amp;ved=0CAUQjRw&amp;url=http://www.futureservice.it/CertificazioneDotnet.htm&amp;ei=NP5zUqTMK8TlswadmYHwBQ&amp;bvm=bv.55819444,d.bGE&amp;psig=AFQjCNHV91NJc3qX41bBzzsn9f5Bb60bnQ&amp;ust=1383419824497857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Corso C#	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Salvatore Sorrentino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965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25" y="502690"/>
            <a:ext cx="870706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9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37" y="912052"/>
            <a:ext cx="6620799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3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24" y="456885"/>
            <a:ext cx="8392696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31" y="492793"/>
            <a:ext cx="8287907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9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59" y="423271"/>
            <a:ext cx="8211696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99" y="733049"/>
            <a:ext cx="8430802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74" y="583565"/>
            <a:ext cx="8145012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45" y="513500"/>
            <a:ext cx="6811326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78" y="347431"/>
            <a:ext cx="7030431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05" y="661601"/>
            <a:ext cx="744959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Chi sono?</a:t>
            </a:r>
            <a:endParaRPr lang="it-IT" dirty="0"/>
          </a:p>
        </p:txBody>
      </p:sp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60" y="5517232"/>
            <a:ext cx="1008112" cy="825392"/>
          </a:xfrm>
        </p:spPr>
      </p:pic>
      <p:pic>
        <p:nvPicPr>
          <p:cNvPr id="8" name="Immagine 2" descr="cid:image003.jpg@01CE5197.30FCD2B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909" y="5607302"/>
            <a:ext cx="10668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rc_mi" descr="http://www.futureservice.it/Img/certificazioneMCSD.png">
            <a:hlinkClick r:id="rId4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5" y="5536654"/>
            <a:ext cx="8191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17" y="1827749"/>
            <a:ext cx="2391789" cy="16272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9874" y="3806393"/>
            <a:ext cx="806660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8987"/>
            <a:r>
              <a:rPr lang="it-IT" sz="2400" b="1" dirty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</a:rPr>
              <a:t>Salvatore Sorrentino</a:t>
            </a:r>
          </a:p>
          <a:p>
            <a:pPr defTabSz="1218987"/>
            <a:r>
              <a:rPr lang="it-IT" sz="2400" dirty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</a:rPr>
              <a:t>Laurea e </a:t>
            </a:r>
            <a:r>
              <a:rPr lang="it-IT" sz="2400" dirty="0" err="1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</a:rPr>
              <a:t>Phd</a:t>
            </a:r>
            <a:r>
              <a:rPr lang="it-IT" sz="2400" dirty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</a:rPr>
              <a:t> in Fisica delle alte energie</a:t>
            </a:r>
          </a:p>
          <a:p>
            <a:pPr defTabSz="1218987"/>
            <a:r>
              <a:rPr lang="it-IT" sz="2400" dirty="0" err="1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</a:rPr>
              <a:t>Blexin</a:t>
            </a:r>
            <a:r>
              <a:rPr lang="it-IT" sz="2400" dirty="0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</a:rPr>
              <a:t> </a:t>
            </a:r>
            <a:r>
              <a:rPr lang="it-IT" sz="2400" dirty="0" err="1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</a:rPr>
              <a:t>Sr</a:t>
            </a:r>
            <a:r>
              <a:rPr lang="it-IT" sz="2400" dirty="0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</a:rPr>
              <a:t>. Developer</a:t>
            </a:r>
            <a:endParaRPr lang="it-IT" sz="2400" dirty="0">
              <a:gradFill>
                <a:gsLst>
                  <a:gs pos="0">
                    <a:srgbClr val="000000"/>
                  </a:gs>
                  <a:gs pos="86000">
                    <a:srgbClr val="000000"/>
                  </a:gs>
                </a:gsLst>
                <a:lin ang="5400000" scaled="0"/>
              </a:gradFill>
            </a:endParaRPr>
          </a:p>
          <a:p>
            <a:pPr defTabSz="1218987"/>
            <a:r>
              <a:rPr lang="it-IT" sz="2400" dirty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</a:rPr>
              <a:t>Membro della Community </a:t>
            </a:r>
            <a:r>
              <a:rPr lang="it-IT" sz="2400" dirty="0" err="1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</a:rPr>
              <a:t>DotNetCampania</a:t>
            </a:r>
            <a:endParaRPr lang="it-IT" sz="2400" dirty="0">
              <a:gradFill>
                <a:gsLst>
                  <a:gs pos="0">
                    <a:srgbClr val="000000"/>
                  </a:gs>
                  <a:gs pos="86000">
                    <a:srgbClr val="000000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9" y="5456092"/>
            <a:ext cx="1098751" cy="947673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5572819" y="1620171"/>
            <a:ext cx="4809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/>
            <a:r>
              <a:rPr lang="it-IT" sz="2400" dirty="0">
                <a:solidFill>
                  <a:srgbClr val="000000"/>
                </a:solidFill>
              </a:rPr>
              <a:t>E-mail: </a:t>
            </a:r>
            <a:r>
              <a:rPr lang="it-IT" sz="2400" dirty="0">
                <a:solidFill>
                  <a:srgbClr val="000000"/>
                </a:solidFill>
                <a:hlinkClick r:id="rId8"/>
              </a:rPr>
              <a:t>salvatore.sorrentino@live.com</a:t>
            </a:r>
            <a:endParaRPr lang="it-IT" sz="2400" dirty="0">
              <a:solidFill>
                <a:srgbClr val="000000"/>
              </a:solidFill>
            </a:endParaRPr>
          </a:p>
          <a:p>
            <a:pPr defTabSz="1218987"/>
            <a:r>
              <a:rPr lang="it-IT" sz="2400" dirty="0" err="1">
                <a:solidFill>
                  <a:srgbClr val="000000"/>
                </a:solidFill>
              </a:rPr>
              <a:t>Twitter</a:t>
            </a:r>
            <a:r>
              <a:rPr lang="it-IT" sz="2400" dirty="0">
                <a:solidFill>
                  <a:srgbClr val="000000"/>
                </a:solidFill>
              </a:rPr>
              <a:t>: </a:t>
            </a:r>
            <a:r>
              <a:rPr lang="it-IT" sz="2400" dirty="0" err="1">
                <a:solidFill>
                  <a:srgbClr val="000000"/>
                </a:solidFill>
              </a:rPr>
              <a:t>csharpnapoli</a:t>
            </a:r>
            <a:endParaRPr lang="it-IT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7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66" y="454788"/>
            <a:ext cx="6268325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9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58" y="588427"/>
            <a:ext cx="5277587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26" y="652816"/>
            <a:ext cx="9078592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94" y="958671"/>
            <a:ext cx="8954750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9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 smtClean="0"/>
              <a:t>I miei Linguaggi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3986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607" y="937359"/>
            <a:ext cx="53721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84" y="1355568"/>
            <a:ext cx="8421275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0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34" y="568092"/>
            <a:ext cx="629690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5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63" y="647782"/>
            <a:ext cx="8173591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41" y="1337970"/>
            <a:ext cx="8183117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99" y="823648"/>
            <a:ext cx="720190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365" y="1381409"/>
            <a:ext cx="4134427" cy="305795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4" y="814885"/>
            <a:ext cx="2181225" cy="20955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6" y="3853312"/>
            <a:ext cx="2907727" cy="186509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068" y="2005462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8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Introduzione a .NET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8512"/>
            <a:ext cx="7324299" cy="42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0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Introduzione a .NET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01109"/>
            <a:ext cx="7242412" cy="38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4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Introduzione a .NET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22061"/>
            <a:ext cx="7842913" cy="41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8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Un po’ di sigle: CLR, CTS e CLS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83" y="1701083"/>
            <a:ext cx="8110320" cy="45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8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/>
              <a:t>Un po’ di sigle: CLR, CTS e CLS</a:t>
            </a:r>
            <a:endParaRPr lang="it-IT" sz="4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631931"/>
            <a:ext cx="8566245" cy="44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5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Common Language Runtime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07107"/>
            <a:ext cx="7624549" cy="41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8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3" y="1802493"/>
            <a:ext cx="2962688" cy="213389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14" y="2473601"/>
            <a:ext cx="281026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Common Language Runtime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1802664"/>
            <a:ext cx="7249322" cy="40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4400" b="0" dirty="0" smtClean="0"/>
              <a:t>Ambiente orientato agli oggetti: CTS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50957"/>
            <a:ext cx="7679140" cy="440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5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88" y="527149"/>
            <a:ext cx="665890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0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b="0" dirty="0" smtClean="0"/>
              <a:t>Tipo valore e tipo riferimento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18263"/>
            <a:ext cx="8725940" cy="434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Tipi base del linguaggio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12832"/>
            <a:ext cx="7369883" cy="39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0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Assembly in .NET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47086"/>
            <a:ext cx="7979391" cy="438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7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Organizzazione del codice: </a:t>
            </a:r>
            <a:r>
              <a:rPr lang="it-IT" sz="4400" b="0" dirty="0" err="1" smtClean="0"/>
              <a:t>namespace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22973"/>
            <a:ext cx="7799129" cy="44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5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6" y="0"/>
            <a:ext cx="4203510" cy="236447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58" y="0"/>
            <a:ext cx="5681142" cy="222021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29" y="2620369"/>
            <a:ext cx="5788927" cy="34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Il linguaggio C#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548119"/>
            <a:ext cx="7842913" cy="429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6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Laboratorio: Hello World</a:t>
            </a:r>
            <a:endParaRPr lang="it-IT" sz="4400" b="0" dirty="0"/>
          </a:p>
        </p:txBody>
      </p:sp>
    </p:spTree>
    <p:extLst>
      <p:ext uri="{BB962C8B-B14F-4D97-AF65-F5344CB8AC3E}">
        <p14:creationId xmlns:p14="http://schemas.microsoft.com/office/powerpoint/2010/main" val="48039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Un programma più complesso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41" y="1649701"/>
            <a:ext cx="7827650" cy="44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3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Diamo un’occhiata al codice…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3848"/>
            <a:ext cx="7679140" cy="38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7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La parola chiave </a:t>
            </a:r>
            <a:r>
              <a:rPr lang="it-IT" sz="4400" b="0" dirty="0" err="1" smtClean="0"/>
              <a:t>namespace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23615"/>
            <a:ext cx="7044610" cy="39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0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79" y="455330"/>
            <a:ext cx="7297168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7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Quali </a:t>
            </a:r>
            <a:r>
              <a:rPr lang="it-IT" sz="4400" b="0" dirty="0" err="1" smtClean="0"/>
              <a:t>namespace</a:t>
            </a:r>
            <a:r>
              <a:rPr lang="it-IT" sz="4400" b="0" dirty="0" smtClean="0"/>
              <a:t> stiamo utilizzando?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72" y="1870902"/>
            <a:ext cx="7888632" cy="44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Bugs, </a:t>
            </a:r>
            <a:r>
              <a:rPr lang="it-IT" sz="4400" b="0" dirty="0" err="1" smtClean="0"/>
              <a:t>bugs</a:t>
            </a:r>
            <a:r>
              <a:rPr lang="it-IT" sz="4400" b="0" dirty="0" smtClean="0"/>
              <a:t> &amp; </a:t>
            </a:r>
            <a:r>
              <a:rPr lang="it-IT" sz="4400" b="0" dirty="0" err="1" smtClean="0"/>
              <a:t>bugs</a:t>
            </a:r>
            <a:r>
              <a:rPr lang="it-IT" sz="4400" b="0" dirty="0" smtClean="0"/>
              <a:t>!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07" y="1826479"/>
            <a:ext cx="7285334" cy="39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Un programma più complesso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86" y="1699157"/>
            <a:ext cx="7994278" cy="41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8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Stampiamo i primi 10 numeri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556362"/>
            <a:ext cx="7092287" cy="46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8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Parole riservate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03" y="1687977"/>
            <a:ext cx="6832980" cy="43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Identificatori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625243"/>
            <a:ext cx="8225051" cy="45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Variabili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83313"/>
            <a:ext cx="8115869" cy="451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Variabili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64903"/>
            <a:ext cx="7952096" cy="44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7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Variabili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83657"/>
            <a:ext cx="8293290" cy="471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Inizializzazione di una variabile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36648"/>
            <a:ext cx="7629030" cy="412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16" y="890233"/>
            <a:ext cx="7297168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7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L’uso di </a:t>
            </a:r>
            <a:r>
              <a:rPr lang="it-IT" sz="4400" b="0" dirty="0" err="1" smtClean="0"/>
              <a:t>var</a:t>
            </a:r>
            <a:r>
              <a:rPr lang="it-IT" sz="4400" b="0" dirty="0" smtClean="0"/>
              <a:t> in C#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81758"/>
            <a:ext cx="8088573" cy="42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4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L’uso di </a:t>
            </a:r>
            <a:r>
              <a:rPr lang="it-IT" sz="4400" b="0" dirty="0" err="1" smtClean="0"/>
              <a:t>var</a:t>
            </a:r>
            <a:r>
              <a:rPr lang="it-IT" sz="4400" b="0" dirty="0" smtClean="0"/>
              <a:t> in C#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49" y="1794150"/>
            <a:ext cx="7658660" cy="38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err="1" smtClean="0"/>
              <a:t>Stack</a:t>
            </a:r>
            <a:r>
              <a:rPr lang="it-IT" sz="4400" b="0" dirty="0" smtClean="0"/>
              <a:t> e </a:t>
            </a:r>
            <a:r>
              <a:rPr lang="it-IT" sz="4400" b="0" dirty="0" err="1" smtClean="0"/>
              <a:t>Managed</a:t>
            </a:r>
            <a:r>
              <a:rPr lang="it-IT" sz="4400" b="0" dirty="0" smtClean="0"/>
              <a:t> </a:t>
            </a:r>
            <a:r>
              <a:rPr lang="it-IT" sz="4400" b="0" dirty="0" err="1" smtClean="0"/>
              <a:t>Heap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96" y="1828676"/>
            <a:ext cx="7577327" cy="42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Tipi Primitivi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99" y="1822260"/>
            <a:ext cx="6264194" cy="45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Tipi Primitivi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13" y="1906540"/>
            <a:ext cx="7726899" cy="36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2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err="1" smtClean="0"/>
              <a:t>Decimal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84941"/>
            <a:ext cx="8020334" cy="43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Tipi primitivi / 2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78" y="1709425"/>
            <a:ext cx="7552758" cy="44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1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Tipo </a:t>
            </a:r>
            <a:r>
              <a:rPr lang="it-IT" sz="4400" b="0" dirty="0" err="1" smtClean="0"/>
              <a:t>char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84897"/>
            <a:ext cx="6300878" cy="212282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2" y="3616052"/>
            <a:ext cx="5074344" cy="301675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4314408"/>
            <a:ext cx="2979403" cy="11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Sequenze di </a:t>
            </a:r>
            <a:r>
              <a:rPr lang="it-IT" sz="4400" b="0" dirty="0" err="1" smtClean="0"/>
              <a:t>escape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39" y="1798271"/>
            <a:ext cx="7231219" cy="37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Il tipo </a:t>
            </a:r>
            <a:r>
              <a:rPr lang="it-IT" sz="4400" b="0" dirty="0" err="1" smtClean="0"/>
              <a:t>object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58810"/>
            <a:ext cx="7210121" cy="41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05" y="833075"/>
            <a:ext cx="763059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Costanti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4158"/>
            <a:ext cx="7985020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9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Conversioni fra valori numerici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76" y="1659226"/>
            <a:ext cx="8887242" cy="46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Operatori Aritmetici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12191"/>
            <a:ext cx="7839931" cy="414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Operatori sui bit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84598"/>
            <a:ext cx="7474424" cy="404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Operatori logici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67" y="1742026"/>
            <a:ext cx="7521452" cy="43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Operatori logici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5" y="1849652"/>
            <a:ext cx="7565025" cy="40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3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Commenti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83016"/>
            <a:ext cx="7874467" cy="43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err="1" smtClean="0"/>
              <a:t>If</a:t>
            </a:r>
            <a:r>
              <a:rPr lang="it-IT" sz="4400" b="0" dirty="0" smtClean="0"/>
              <a:t> / </a:t>
            </a:r>
            <a:r>
              <a:rPr lang="it-IT" sz="4400" b="0" dirty="0" err="1" smtClean="0"/>
              <a:t>If</a:t>
            </a:r>
            <a:r>
              <a:rPr lang="it-IT" sz="4400" b="0" dirty="0" smtClean="0"/>
              <a:t>-Else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44013"/>
            <a:ext cx="7782296" cy="39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0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Forma Generale </a:t>
            </a:r>
            <a:r>
              <a:rPr lang="it-IT" sz="4400" b="0" dirty="0" err="1" smtClean="0"/>
              <a:t>If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14054"/>
            <a:ext cx="6430331" cy="43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3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Annidamento </a:t>
            </a:r>
            <a:r>
              <a:rPr lang="it-IT" sz="4400" b="0" dirty="0" err="1" smtClean="0"/>
              <a:t>If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50" y="1800910"/>
            <a:ext cx="7341380" cy="407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43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8" y="804496"/>
            <a:ext cx="668748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1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Switch-Case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17847"/>
            <a:ext cx="7889174" cy="394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0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Switch - Case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2" y="1842801"/>
            <a:ext cx="4047958" cy="444224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08" y="1842801"/>
            <a:ext cx="6288365" cy="32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7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Iterazione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76925"/>
            <a:ext cx="8150431" cy="40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0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Iterazione e ciclo </a:t>
            </a:r>
            <a:r>
              <a:rPr lang="it-IT" sz="4400" b="0" dirty="0" err="1" smtClean="0"/>
              <a:t>while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53109"/>
            <a:ext cx="7461662" cy="390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55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Esempio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15670"/>
            <a:ext cx="6603843" cy="39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Esercizio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0" y="1795461"/>
            <a:ext cx="3326130" cy="157553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286" y="2156390"/>
            <a:ext cx="5125165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5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Pseudocodice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9359"/>
            <a:ext cx="6680904" cy="433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Dallo pseudocodice al codice vero e proprio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80" y="1730475"/>
            <a:ext cx="6854820" cy="45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Migliorare il codice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93" y="2114637"/>
            <a:ext cx="6838699" cy="38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4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Esercizi col ciclo </a:t>
            </a:r>
            <a:r>
              <a:rPr lang="it-IT" dirty="0" err="1" smtClean="0"/>
              <a:t>while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2" y="1872685"/>
            <a:ext cx="8701768" cy="10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90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66" y="609036"/>
            <a:ext cx="5944430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9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Il ciclo for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3" y="1779390"/>
            <a:ext cx="6816361" cy="41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34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Il costrutto for-</a:t>
            </a:r>
            <a:r>
              <a:rPr lang="it-IT" sz="4400" b="0" dirty="0" err="1" smtClean="0"/>
              <a:t>each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0" y="1589433"/>
            <a:ext cx="7289162" cy="359671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81" y="2418873"/>
            <a:ext cx="4290872" cy="21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Gli array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2" y="1447800"/>
            <a:ext cx="6920210" cy="432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8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b="0" dirty="0" smtClean="0"/>
              <a:t>Tradotto in C</a:t>
            </a:r>
            <a:r>
              <a:rPr lang="it-IT" dirty="0" smtClean="0"/>
              <a:t>#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4" y="1654365"/>
            <a:ext cx="4489513" cy="379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6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La proprietà </a:t>
            </a:r>
            <a:r>
              <a:rPr lang="it-IT" sz="4400" b="0" dirty="0" err="1" smtClean="0"/>
              <a:t>Length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9" y="1784352"/>
            <a:ext cx="7280188" cy="34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Esercizio 1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25071"/>
            <a:ext cx="8298450" cy="354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0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Esercizio 2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3" y="1652024"/>
            <a:ext cx="7804742" cy="145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7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Esercizio 3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68013"/>
            <a:ext cx="7919971" cy="30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2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Esercizio 4</a:t>
            </a:r>
            <a:endParaRPr lang="it-IT" sz="4400" b="0" dirty="0"/>
          </a:p>
        </p:txBody>
      </p:sp>
      <p:sp>
        <p:nvSpPr>
          <p:cNvPr id="3" name="Rettangolo 2"/>
          <p:cNvSpPr/>
          <p:nvPr/>
        </p:nvSpPr>
        <p:spPr>
          <a:xfrm>
            <a:off x="1110017" y="1846197"/>
            <a:ext cx="10722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Create a program that uses recursion to calculate a number in the Fibonacci series (in which the first two items are 1, and for the other elements, each one is the sum of the preceding two). 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1110016" y="3402042"/>
            <a:ext cx="10722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Fibonacci Sequence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the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series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of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numbers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: 0, 1, 1, 2, 3, 5, 8, 13, 21, 34, ... The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next 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number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found by adding up the two 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numbers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before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it. The 2 is found by adding the two 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numbers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before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it (1+1)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62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0" dirty="0" smtClean="0"/>
              <a:t>Project Euler.net</a:t>
            </a:r>
            <a:endParaRPr lang="it-IT" sz="4400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10" y="266626"/>
            <a:ext cx="2543530" cy="53347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7" y="1961160"/>
            <a:ext cx="9869277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298</Words>
  <Application>Microsoft Office PowerPoint</Application>
  <PresentationFormat>Widescreen</PresentationFormat>
  <Paragraphs>79</Paragraphs>
  <Slides>99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99</vt:i4>
      </vt:variant>
    </vt:vector>
  </HeadingPairs>
  <TitlesOfParts>
    <vt:vector size="108" baseType="lpstr">
      <vt:lpstr>Arial</vt:lpstr>
      <vt:lpstr>Arial</vt:lpstr>
      <vt:lpstr>Calibri</vt:lpstr>
      <vt:lpstr>Calibri Light</vt:lpstr>
      <vt:lpstr>Constantia</vt:lpstr>
      <vt:lpstr>Segoe UI</vt:lpstr>
      <vt:lpstr>Verdana</vt:lpstr>
      <vt:lpstr>Tema di Office</vt:lpstr>
      <vt:lpstr>Cooking 16x9</vt:lpstr>
      <vt:lpstr>Corso C# </vt:lpstr>
      <vt:lpstr>Chi sono?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 miei Linguaggi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Introduzione a .NET</vt:lpstr>
      <vt:lpstr>Introduzione a .NET</vt:lpstr>
      <vt:lpstr>Introduzione a .NET</vt:lpstr>
      <vt:lpstr>Un po’ di sigle: CLR, CTS e CLS</vt:lpstr>
      <vt:lpstr>Un po’ di sigle: CLR, CTS e CLS</vt:lpstr>
      <vt:lpstr>Common Language Runtime</vt:lpstr>
      <vt:lpstr>Presentazione standard di PowerPoint</vt:lpstr>
      <vt:lpstr>Common Language Runtime</vt:lpstr>
      <vt:lpstr>Ambiente orientato agli oggetti: CTS</vt:lpstr>
      <vt:lpstr>Tipo valore e tipo riferimento</vt:lpstr>
      <vt:lpstr>Tipi base del linguaggio</vt:lpstr>
      <vt:lpstr>Assembly in .NET</vt:lpstr>
      <vt:lpstr>Organizzazione del codice: namespace</vt:lpstr>
      <vt:lpstr>Presentazione standard di PowerPoint</vt:lpstr>
      <vt:lpstr>Il linguaggio C#</vt:lpstr>
      <vt:lpstr>Laboratorio: Hello World</vt:lpstr>
      <vt:lpstr>Un programma più complesso</vt:lpstr>
      <vt:lpstr>Diamo un’occhiata al codice…</vt:lpstr>
      <vt:lpstr>La parola chiave namespace</vt:lpstr>
      <vt:lpstr>Quali namespace stiamo utilizzando?</vt:lpstr>
      <vt:lpstr>Bugs, bugs &amp; bugs!</vt:lpstr>
      <vt:lpstr>Un programma più complesso</vt:lpstr>
      <vt:lpstr>Stampiamo i primi 10 numeri</vt:lpstr>
      <vt:lpstr>Parole riservate</vt:lpstr>
      <vt:lpstr>Identificatori</vt:lpstr>
      <vt:lpstr>Variabili</vt:lpstr>
      <vt:lpstr>Variabili</vt:lpstr>
      <vt:lpstr>Variabili</vt:lpstr>
      <vt:lpstr>Inizializzazione di una variabile</vt:lpstr>
      <vt:lpstr>L’uso di var in C#</vt:lpstr>
      <vt:lpstr>L’uso di var in C#</vt:lpstr>
      <vt:lpstr>Stack e Managed Heap</vt:lpstr>
      <vt:lpstr>Tipi Primitivi</vt:lpstr>
      <vt:lpstr>Tipi Primitivi</vt:lpstr>
      <vt:lpstr>Decimal</vt:lpstr>
      <vt:lpstr>Tipi primitivi / 2</vt:lpstr>
      <vt:lpstr>Tipo char</vt:lpstr>
      <vt:lpstr>Sequenze di escape</vt:lpstr>
      <vt:lpstr>Il tipo object</vt:lpstr>
      <vt:lpstr>Costanti</vt:lpstr>
      <vt:lpstr>Conversioni fra valori numerici</vt:lpstr>
      <vt:lpstr>Operatori Aritmetici</vt:lpstr>
      <vt:lpstr>Operatori sui bit</vt:lpstr>
      <vt:lpstr>Operatori logici</vt:lpstr>
      <vt:lpstr>Operatori logici</vt:lpstr>
      <vt:lpstr>Commenti</vt:lpstr>
      <vt:lpstr>If / If-Else</vt:lpstr>
      <vt:lpstr>Forma Generale If</vt:lpstr>
      <vt:lpstr>Annidamento If</vt:lpstr>
      <vt:lpstr>Switch-Case</vt:lpstr>
      <vt:lpstr>Switch - Case</vt:lpstr>
      <vt:lpstr>Iterazione</vt:lpstr>
      <vt:lpstr>Iterazione e ciclo while</vt:lpstr>
      <vt:lpstr>Esempio</vt:lpstr>
      <vt:lpstr>Esercizio</vt:lpstr>
      <vt:lpstr>Pseudocodice</vt:lpstr>
      <vt:lpstr>Dallo pseudocodice al codice vero e proprio</vt:lpstr>
      <vt:lpstr>Migliorare il codice</vt:lpstr>
      <vt:lpstr>Esercizi col ciclo while</vt:lpstr>
      <vt:lpstr>Il ciclo for</vt:lpstr>
      <vt:lpstr>Il costrutto for-each</vt:lpstr>
      <vt:lpstr>Gli array</vt:lpstr>
      <vt:lpstr>Tradotto in C#</vt:lpstr>
      <vt:lpstr>La proprietà Length</vt:lpstr>
      <vt:lpstr>Esercizio 1</vt:lpstr>
      <vt:lpstr>Esercizio 2</vt:lpstr>
      <vt:lpstr>Esercizio 3</vt:lpstr>
      <vt:lpstr>Esercizio 4</vt:lpstr>
      <vt:lpstr>Project Euler.net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C# </dc:title>
  <dc:creator>Salvatore Sorrentino</dc:creator>
  <cp:lastModifiedBy>Salvatore Sorrentino</cp:lastModifiedBy>
  <cp:revision>81</cp:revision>
  <dcterms:created xsi:type="dcterms:W3CDTF">2015-11-14T11:06:51Z</dcterms:created>
  <dcterms:modified xsi:type="dcterms:W3CDTF">2015-11-15T13:05:28Z</dcterms:modified>
</cp:coreProperties>
</file>